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58" r:id="rId8"/>
    <p:sldId id="260" r:id="rId9"/>
    <p:sldId id="265" r:id="rId10"/>
    <p:sldId id="266" r:id="rId11"/>
    <p:sldId id="267" r:id="rId12"/>
    <p:sldId id="264" r:id="rId13"/>
    <p:sldId id="262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0A378-3CCA-F1EF-268A-6FD4471C1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69A5C-2260-E899-80B5-B6213FE65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9438A-478B-0878-34B8-FD405F7A0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A184A-2530-7E7C-BE72-37BCF3F3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AE13-4258-0D76-F923-C5E5F57C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67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3450C-C623-264F-AE1D-3B54EE5C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D3216E-BF2F-5B67-76A0-E1E89576B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2B67F-E959-35ED-B241-049546238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5C4A7-991E-4A2E-9401-723A753A1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D8C26-3772-EB33-E326-8148327D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857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886FF-A72E-0C98-95DD-A38C2866D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727A8-6989-409A-95BE-C51352B9C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570ED-582F-09D9-700E-AF0D45093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ED3B7-266D-CE69-ECEA-7562F8885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F07BF-FE27-D944-EEA9-F9207068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668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48C5-F8CE-DD72-5082-FED0AB9E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77640-3A54-C8CE-D043-4291E9553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D41B-4383-B77C-09F7-1DE3FA021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888C9-E8A7-7910-4552-8DD163B6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1E067-9759-7B42-2285-C85AE3414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162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9ADF-EA25-8D70-B5E8-92A6667B4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0181B-6E28-9B00-1522-1952AD1B4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C12F8-BBF3-8E89-A51B-8A6027FD6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E873F-EC77-FABA-A706-D692718D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A0196-1FD3-E0F5-05AD-69415963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537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7525-2484-2C9E-02F5-4F54FFEF4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6C558-1021-2393-A3B6-F73C8FA31E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6ACAE-7422-18A8-624F-2D1318179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5CB59-8D58-1A2C-6A0B-FF85665B1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34BB6-0C3D-5FCB-9965-C9FBE6C26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C49A9-6FDB-9962-EF8E-D52C65CD9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13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3082-DAAE-EF8F-8E90-5437EBA9F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A934D-8D2F-7BF6-87DD-D10F8A5FC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4A1CB-AEB6-69D1-A11C-4852998F3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44A04D-2269-79DA-6B80-1B762C872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B3C42-0EFB-25DE-4D39-AFF40444D2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22C70D-EFB8-03B1-F015-9AFB0F1A3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3B82BF-A5B3-B2FE-BAEE-17DD83AA4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991E89-B7DB-5127-9F94-A53F323D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319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7A418-93EB-9596-F3B2-BC59B6B6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A796D-CB45-1700-AAB5-351425335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68E5C-2ACB-4497-F2B2-07A7C0A50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BAE55-FA6F-B248-F616-5148D0F4B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5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0F16A0-FEF7-39F2-1A03-BC33E8498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6A506B-922B-5C6A-3407-AB4429B4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ADC1A-2239-A2EE-DBF4-FD86E8BA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805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D897-4192-A388-39F2-E9A0ED83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287B7-189A-DCD0-E130-8539A70DB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18DE0-DF55-79D4-D7E3-A5549E055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2834E-A228-DAFC-EE6A-EB76E6EEB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B1110-754A-21B2-2830-A446801CB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1C340-46EB-1298-8ADA-09273EB0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187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B1DE-7081-6015-851E-799E93381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543AA-C44A-037E-4DC5-0F7F0DF821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5C857-61AD-0BE2-9FF7-EAB52EA97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FEF01-F58C-EE37-0340-616D0A36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41EBB-002B-44F6-2479-8838B9E8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6FA99-EED8-BBE0-B51D-A5F067AFF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01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561134-1E11-42C7-31A0-CD7DC98F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3CC4-8448-726C-9C20-651D58D38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1752B-AFC8-238C-CC90-FD434BD0B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4B4AB-C267-32F2-D270-12BD6CC4C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B2D4A-B138-F96B-AAD9-94815576E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45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rkFoxGnS/DBHos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22E0E-403A-DA05-802E-C8D52A73D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1369"/>
            <a:ext cx="9144000" cy="1905752"/>
          </a:xfrm>
        </p:spPr>
        <p:txBody>
          <a:bodyPr/>
          <a:lstStyle/>
          <a:p>
            <a:r>
              <a:rPr lang="en-GB" dirty="0"/>
              <a:t>Project work:</a:t>
            </a:r>
            <a:br>
              <a:rPr lang="en-GB" dirty="0"/>
            </a:br>
            <a:r>
              <a:rPr lang="en-GB" dirty="0" err="1"/>
              <a:t>DBHost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2B5962-AA4B-A567-CE46-53EC46869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88632"/>
            <a:ext cx="9144000" cy="3047999"/>
          </a:xfrm>
        </p:spPr>
        <p:txBody>
          <a:bodyPr>
            <a:normAutofit/>
          </a:bodyPr>
          <a:lstStyle/>
          <a:p>
            <a:r>
              <a:rPr lang="en-GB" dirty="0"/>
              <a:t>Author: Tibor Péter Szabó</a:t>
            </a:r>
          </a:p>
          <a:p>
            <a:r>
              <a:rPr lang="en-GB" dirty="0"/>
              <a:t>GitHub: </a:t>
            </a:r>
            <a:r>
              <a:rPr lang="en-GB" dirty="0" err="1">
                <a:hlinkClick r:id="rId2"/>
              </a:rPr>
              <a:t>DBHost</a:t>
            </a:r>
            <a:endParaRPr lang="en-GB" dirty="0"/>
          </a:p>
          <a:p>
            <a:r>
              <a:rPr lang="en-GB" dirty="0"/>
              <a:t>Matriculation Number: 92124338</a:t>
            </a:r>
          </a:p>
          <a:p>
            <a:r>
              <a:rPr lang="en-GB" dirty="0"/>
              <a:t>Subject: </a:t>
            </a:r>
            <a:r>
              <a:rPr lang="en-US" dirty="0"/>
              <a:t>Project: Java and Web Development (DLBCSPJWD01)</a:t>
            </a:r>
          </a:p>
          <a:p>
            <a:r>
              <a:rPr lang="en-GB" dirty="0"/>
              <a:t>Tutor: Sandra </a:t>
            </a:r>
            <a:r>
              <a:rPr lang="en-GB" dirty="0" err="1"/>
              <a:t>Rebholz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581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1FA5-C28F-3220-0CBD-92348B5FC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0812"/>
            <a:ext cx="10515600" cy="669591"/>
          </a:xfrm>
        </p:spPr>
        <p:txBody>
          <a:bodyPr>
            <a:normAutofit fontScale="90000"/>
          </a:bodyPr>
          <a:lstStyle/>
          <a:p>
            <a:r>
              <a:rPr lang="en-GB" dirty="0"/>
              <a:t>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401AFE-40A7-88A9-06CC-DD41805C4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740464"/>
              </p:ext>
            </p:extLst>
          </p:nvPr>
        </p:nvGraphicFramePr>
        <p:xfrm>
          <a:off x="838200" y="4267200"/>
          <a:ext cx="10515600" cy="23007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43966921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509346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84575012"/>
                    </a:ext>
                  </a:extLst>
                </a:gridCol>
              </a:tblGrid>
              <a:tr h="29065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End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Reason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477354"/>
                  </a:ext>
                </a:extLst>
              </a:tr>
              <a:tr h="501673">
                <a:tc>
                  <a:txBody>
                    <a:bodyPr/>
                    <a:lstStyle/>
                    <a:p>
                      <a:r>
                        <a:rPr lang="en-GB" dirty="0"/>
                        <a:t>Custom SQL queries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Left unimplemented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Risk of SQL Injection vulnerability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441229"/>
                  </a:ext>
                </a:extLst>
              </a:tr>
              <a:tr h="501673">
                <a:tc>
                  <a:txBody>
                    <a:bodyPr/>
                    <a:lstStyle/>
                    <a:p>
                      <a:r>
                        <a:rPr lang="en-GB" dirty="0"/>
                        <a:t>Bootstrap.css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Pure CSS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Much higher style customizability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048909"/>
                  </a:ext>
                </a:extLst>
              </a:tr>
              <a:tr h="931677">
                <a:tc>
                  <a:txBody>
                    <a:bodyPr/>
                    <a:lstStyle/>
                    <a:p>
                      <a:r>
                        <a:rPr lang="en-GB" dirty="0"/>
                        <a:t>HTTP Auth 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HTTP cookie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HTTP Auth protocol was not flexible enough to use it as a possible solution for login UI.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28233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4DD2B506-6A4B-442C-1133-262D5B03DCBF}"/>
              </a:ext>
            </a:extLst>
          </p:cNvPr>
          <p:cNvSpPr txBox="1">
            <a:spLocks/>
          </p:cNvSpPr>
          <p:nvPr/>
        </p:nvSpPr>
        <p:spPr>
          <a:xfrm>
            <a:off x="838200" y="290017"/>
            <a:ext cx="10515600" cy="733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Used technologies 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77A779E9-3617-4CC7-26CD-0588720282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2353128"/>
              </p:ext>
            </p:extLst>
          </p:nvPr>
        </p:nvGraphicFramePr>
        <p:xfrm>
          <a:off x="838200" y="1098884"/>
          <a:ext cx="1051560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18976222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21833083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939687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Back-end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Front-end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81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8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XMLRequest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13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64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511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3C21C-00D3-FCB9-ED78-AA45E08E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79"/>
            <a:ext cx="10515600" cy="5974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Video demonstration of the website</a:t>
            </a:r>
          </a:p>
        </p:txBody>
      </p:sp>
      <p:pic>
        <p:nvPicPr>
          <p:cNvPr id="4" name="0001-3599">
            <a:hlinkClick r:id="" action="ppaction://media"/>
            <a:extLst>
              <a:ext uri="{FF2B5EF4-FFF2-40B4-BE49-F238E27FC236}">
                <a16:creationId xmlns:a16="http://schemas.microsoft.com/office/drawing/2014/main" id="{5D077267-9E6F-605D-38BF-5A72B2E29C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173" y="1011966"/>
            <a:ext cx="9923653" cy="55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4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3BA7B-ED23-D35D-45E2-5F7269B99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4286"/>
          </a:xfrm>
        </p:spPr>
        <p:txBody>
          <a:bodyPr/>
          <a:lstStyle/>
          <a:p>
            <a:r>
              <a:rPr lang="en-GB" dirty="0"/>
              <a:t>Purpose of the application: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55430-517F-2934-7E22-2E77E79D1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6611"/>
            <a:ext cx="10515600" cy="4420352"/>
          </a:xfrm>
        </p:spPr>
        <p:txBody>
          <a:bodyPr/>
          <a:lstStyle/>
          <a:p>
            <a:r>
              <a:rPr lang="en-GB" dirty="0"/>
              <a:t>This application was designed to aid company personnel to manage other employees and assets.</a:t>
            </a:r>
          </a:p>
          <a:p>
            <a:r>
              <a:rPr lang="en-GB" dirty="0"/>
              <a:t>The application provides secure login, with different access levels to allow or disallow the usage of the different commands of the program.</a:t>
            </a:r>
          </a:p>
          <a:p>
            <a:r>
              <a:rPr lang="en-GB" dirty="0"/>
              <a:t>The application mainly focuses on storing and displaying data about employees, like their location, their availability.</a:t>
            </a:r>
          </a:p>
          <a:p>
            <a:r>
              <a:rPr lang="en-GB" dirty="0"/>
              <a:t>The application is highly extendable due to the fact, that the commands that can be executed are stored in a SQL table as well for easy scalability.</a:t>
            </a:r>
          </a:p>
        </p:txBody>
      </p:sp>
    </p:spTree>
    <p:extLst>
      <p:ext uri="{BB962C8B-B14F-4D97-AF65-F5344CB8AC3E}">
        <p14:creationId xmlns:p14="http://schemas.microsoft.com/office/powerpoint/2010/main" val="726367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52DAA78-AC15-ED72-E26E-9B00EB0AB7D8}"/>
              </a:ext>
            </a:extLst>
          </p:cNvPr>
          <p:cNvSpPr/>
          <p:nvPr/>
        </p:nvSpPr>
        <p:spPr>
          <a:xfrm>
            <a:off x="1" y="0"/>
            <a:ext cx="12192000" cy="203239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dirty="0"/>
              <a:t>Front-end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625718-572F-157B-09D8-B584703DB5F7}"/>
              </a:ext>
            </a:extLst>
          </p:cNvPr>
          <p:cNvSpPr/>
          <p:nvPr/>
        </p:nvSpPr>
        <p:spPr>
          <a:xfrm>
            <a:off x="0" y="0"/>
            <a:ext cx="2735424" cy="628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AE0C8-7D36-7810-8A88-DD589759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735424" cy="524828"/>
          </a:xfrm>
        </p:spPr>
        <p:txBody>
          <a:bodyPr>
            <a:normAutofit fontScale="90000"/>
          </a:bodyPr>
          <a:lstStyle/>
          <a:p>
            <a:r>
              <a:rPr lang="en-GB" dirty="0"/>
              <a:t>Architecture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0606BC3-6183-67DC-3042-C8F8B2444D0A}"/>
              </a:ext>
            </a:extLst>
          </p:cNvPr>
          <p:cNvSpPr/>
          <p:nvPr/>
        </p:nvSpPr>
        <p:spPr>
          <a:xfrm>
            <a:off x="4676775" y="-1"/>
            <a:ext cx="2838450" cy="19311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Browsers</a:t>
            </a:r>
          </a:p>
          <a:p>
            <a:pPr algn="ctr"/>
            <a:r>
              <a:rPr lang="en-GB" dirty="0"/>
              <a:t>(The user can access data through the website, and have ability to login, and request new information from the webserver)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C884C2-DB1F-B72B-397F-CDCE6CCD8558}"/>
              </a:ext>
            </a:extLst>
          </p:cNvPr>
          <p:cNvSpPr/>
          <p:nvPr/>
        </p:nvSpPr>
        <p:spPr>
          <a:xfrm>
            <a:off x="0" y="2038350"/>
            <a:ext cx="12192000" cy="481965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dirty="0"/>
              <a:t>Back-end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9A70ED2-1DE8-AE1F-B872-59FA487E636B}"/>
              </a:ext>
            </a:extLst>
          </p:cNvPr>
          <p:cNvSpPr/>
          <p:nvPr/>
        </p:nvSpPr>
        <p:spPr>
          <a:xfrm>
            <a:off x="4676775" y="2133600"/>
            <a:ext cx="2838450" cy="10382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Java web socket</a:t>
            </a:r>
          </a:p>
          <a:p>
            <a:pPr algn="ctr"/>
            <a:r>
              <a:rPr lang="en-GB" dirty="0"/>
              <a:t>(Accepts new-coming connections from the web)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8405D0C-4486-B218-629B-6500582755D9}"/>
              </a:ext>
            </a:extLst>
          </p:cNvPr>
          <p:cNvSpPr/>
          <p:nvPr/>
        </p:nvSpPr>
        <p:spPr>
          <a:xfrm>
            <a:off x="4676773" y="3495675"/>
            <a:ext cx="2838450" cy="21717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ServingManager</a:t>
            </a:r>
            <a:r>
              <a:rPr lang="en-GB" dirty="0"/>
              <a:t> object instance.</a:t>
            </a:r>
          </a:p>
          <a:p>
            <a:pPr algn="ctr"/>
            <a:r>
              <a:rPr lang="en-GB" dirty="0"/>
              <a:t>(Parses the request of the user, handles authentication, prepares response, requests and reads files from the operating system)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FCB06F9-03A2-637F-75C2-23EC3BA0492B}"/>
              </a:ext>
            </a:extLst>
          </p:cNvPr>
          <p:cNvSpPr/>
          <p:nvPr/>
        </p:nvSpPr>
        <p:spPr>
          <a:xfrm>
            <a:off x="8324850" y="2883695"/>
            <a:ext cx="809620" cy="32623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Operating systems’ file system manager </a:t>
            </a:r>
          </a:p>
          <a:p>
            <a:pPr algn="ctr"/>
            <a:r>
              <a:rPr lang="en-GB" dirty="0"/>
              <a:t>(Provides access to local files)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86CDEF8-D448-F6B3-9A1D-6B4722437997}"/>
              </a:ext>
            </a:extLst>
          </p:cNvPr>
          <p:cNvSpPr/>
          <p:nvPr/>
        </p:nvSpPr>
        <p:spPr>
          <a:xfrm>
            <a:off x="3238500" y="2817018"/>
            <a:ext cx="628650" cy="32623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SQLite3 Database engine</a:t>
            </a:r>
          </a:p>
          <a:p>
            <a:pPr algn="ctr"/>
            <a:r>
              <a:rPr lang="en-GB" dirty="0"/>
              <a:t>(Manages database queries)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D086B54-5712-1639-2407-A19746E8CEB8}"/>
              </a:ext>
            </a:extLst>
          </p:cNvPr>
          <p:cNvSpPr/>
          <p:nvPr/>
        </p:nvSpPr>
        <p:spPr>
          <a:xfrm>
            <a:off x="10477497" y="2458641"/>
            <a:ext cx="1390649" cy="933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login.html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5486289-0066-7BA0-AA7F-F5BE1B8CB6AF}"/>
              </a:ext>
            </a:extLst>
          </p:cNvPr>
          <p:cNvSpPr/>
          <p:nvPr/>
        </p:nvSpPr>
        <p:spPr>
          <a:xfrm>
            <a:off x="10477496" y="4501753"/>
            <a:ext cx="1390649" cy="933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table.html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A5B785A-64A0-5B13-BE48-13AF682B8C91}"/>
              </a:ext>
            </a:extLst>
          </p:cNvPr>
          <p:cNvSpPr/>
          <p:nvPr/>
        </p:nvSpPr>
        <p:spPr>
          <a:xfrm>
            <a:off x="10477494" y="5523309"/>
            <a:ext cx="1390649" cy="933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Crypto.js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0988C4B-981C-7F34-3F31-B0A7440CE7D6}"/>
              </a:ext>
            </a:extLst>
          </p:cNvPr>
          <p:cNvSpPr/>
          <p:nvPr/>
        </p:nvSpPr>
        <p:spPr>
          <a:xfrm>
            <a:off x="10477495" y="3480197"/>
            <a:ext cx="1390649" cy="933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main.html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1A463BF-F1EF-2126-923D-B85662AA775F}"/>
              </a:ext>
            </a:extLst>
          </p:cNvPr>
          <p:cNvSpPr/>
          <p:nvPr/>
        </p:nvSpPr>
        <p:spPr>
          <a:xfrm>
            <a:off x="323854" y="2458641"/>
            <a:ext cx="1390649" cy="933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 data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E8821A9-5CDD-4205-1059-2C04F3C54B34}"/>
              </a:ext>
            </a:extLst>
          </p:cNvPr>
          <p:cNvSpPr/>
          <p:nvPr/>
        </p:nvSpPr>
        <p:spPr>
          <a:xfrm>
            <a:off x="323854" y="3465910"/>
            <a:ext cx="1390649" cy="933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Employee data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DD7A043-F6A8-4D31-1003-47DD5F0CBE7F}"/>
              </a:ext>
            </a:extLst>
          </p:cNvPr>
          <p:cNvSpPr/>
          <p:nvPr/>
        </p:nvSpPr>
        <p:spPr>
          <a:xfrm>
            <a:off x="323854" y="5523309"/>
            <a:ext cx="1390649" cy="933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Workgroup data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D43DA40-A761-37F4-D4FE-730D73002E7B}"/>
              </a:ext>
            </a:extLst>
          </p:cNvPr>
          <p:cNvSpPr/>
          <p:nvPr/>
        </p:nvSpPr>
        <p:spPr>
          <a:xfrm>
            <a:off x="323854" y="4494609"/>
            <a:ext cx="1390649" cy="933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Machines data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30E923C-BE1D-2EB5-8AC2-B85835A96E2F}"/>
              </a:ext>
            </a:extLst>
          </p:cNvPr>
          <p:cNvSpPr/>
          <p:nvPr/>
        </p:nvSpPr>
        <p:spPr>
          <a:xfrm>
            <a:off x="4676773" y="5931695"/>
            <a:ext cx="2838450" cy="828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DBManager</a:t>
            </a:r>
            <a:r>
              <a:rPr lang="en-GB" dirty="0"/>
              <a:t> class</a:t>
            </a:r>
          </a:p>
          <a:p>
            <a:pPr algn="ctr"/>
            <a:r>
              <a:rPr lang="en-GB" dirty="0"/>
              <a:t>(Manages and formats the SQL database query)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241F7B-8005-5E33-CB6C-4B6468C73FDC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>
            <a:off x="6096000" y="1931192"/>
            <a:ext cx="0" cy="20240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A61CB92-4D6E-F18F-AED7-A6DD0C09EAE7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flipH="1">
            <a:off x="6095998" y="3171825"/>
            <a:ext cx="2" cy="323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BB051F1-B53A-9D9E-8FC2-2BD77DDB49E1}"/>
              </a:ext>
            </a:extLst>
          </p:cNvPr>
          <p:cNvCxnSpPr>
            <a:cxnSpLocks/>
            <a:stCxn id="41" idx="1"/>
            <a:endCxn id="31" idx="3"/>
          </p:cNvCxnSpPr>
          <p:nvPr/>
        </p:nvCxnSpPr>
        <p:spPr>
          <a:xfrm flipH="1" flipV="1">
            <a:off x="3867150" y="4448175"/>
            <a:ext cx="809623" cy="18978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1180A3-E3C7-5CFA-2544-A7C5A6DA5B1F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714503" y="2883695"/>
            <a:ext cx="1523997" cy="15644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4110FAA-E3AF-C49D-7E2B-EEF2F6D67ED4}"/>
              </a:ext>
            </a:extLst>
          </p:cNvPr>
          <p:cNvCxnSpPr>
            <a:stCxn id="38" idx="3"/>
          </p:cNvCxnSpPr>
          <p:nvPr/>
        </p:nvCxnSpPr>
        <p:spPr>
          <a:xfrm>
            <a:off x="1714503" y="3932635"/>
            <a:ext cx="1523997" cy="5155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DDA9B8C-6EE4-CA8F-4771-E43DA9C801AD}"/>
              </a:ext>
            </a:extLst>
          </p:cNvPr>
          <p:cNvCxnSpPr>
            <a:stCxn id="39" idx="3"/>
            <a:endCxn id="31" idx="1"/>
          </p:cNvCxnSpPr>
          <p:nvPr/>
        </p:nvCxnSpPr>
        <p:spPr>
          <a:xfrm flipV="1">
            <a:off x="1714503" y="4448175"/>
            <a:ext cx="1523997" cy="154185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D5992DD-F9D8-6C5F-409F-21468DDD55D0}"/>
              </a:ext>
            </a:extLst>
          </p:cNvPr>
          <p:cNvCxnSpPr>
            <a:stCxn id="40" idx="3"/>
            <a:endCxn id="31" idx="1"/>
          </p:cNvCxnSpPr>
          <p:nvPr/>
        </p:nvCxnSpPr>
        <p:spPr>
          <a:xfrm flipV="1">
            <a:off x="1714503" y="4448175"/>
            <a:ext cx="1523997" cy="51315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3BAA3D0-A011-6BC2-427F-1CD317CED331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7515223" y="4514851"/>
            <a:ext cx="809627" cy="666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8FD5D06-6956-E77D-58FF-5DEF0A13F640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 flipV="1">
            <a:off x="9134470" y="2925366"/>
            <a:ext cx="1343027" cy="15894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C5F4F3F-45E8-E814-99E0-6B7140E65990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9134470" y="3946922"/>
            <a:ext cx="1343025" cy="5679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276D30-AC94-19BF-7D86-A463F7E7D509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9134470" y="4514851"/>
            <a:ext cx="1343024" cy="14751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9ECC0DE-E146-88CA-313E-C04388F2416F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9134470" y="4514851"/>
            <a:ext cx="1343026" cy="4536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35C9B0E-AD99-90D7-C92D-81D1BDC12C99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095998" y="5667375"/>
            <a:ext cx="0" cy="2643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B79FC04-CDE0-8B80-6BB3-0A7B5BF6518F}"/>
              </a:ext>
            </a:extLst>
          </p:cNvPr>
          <p:cNvSpPr txBox="1"/>
          <p:nvPr/>
        </p:nvSpPr>
        <p:spPr>
          <a:xfrm>
            <a:off x="6095998" y="1847730"/>
            <a:ext cx="31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 Request / HTTP Response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DFE22EB-E088-7712-5671-8BFBEE2A1A28}"/>
              </a:ext>
            </a:extLst>
          </p:cNvPr>
          <p:cNvSpPr txBox="1"/>
          <p:nvPr/>
        </p:nvSpPr>
        <p:spPr>
          <a:xfrm>
            <a:off x="1919283" y="2098803"/>
            <a:ext cx="1390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Reads data from the tables in the database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6480C4E-7F34-20DE-8D00-E49785C8738A}"/>
              </a:ext>
            </a:extLst>
          </p:cNvPr>
          <p:cNvSpPr txBox="1"/>
          <p:nvPr/>
        </p:nvSpPr>
        <p:spPr>
          <a:xfrm>
            <a:off x="9239243" y="2074067"/>
            <a:ext cx="11334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Reads data from the files on the disk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1EC2329-8E1B-2AC8-01E4-E2EF3E55CD16}"/>
              </a:ext>
            </a:extLst>
          </p:cNvPr>
          <p:cNvSpPr txBox="1"/>
          <p:nvPr/>
        </p:nvSpPr>
        <p:spPr>
          <a:xfrm>
            <a:off x="7586179" y="2762549"/>
            <a:ext cx="738664" cy="165109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dirty="0"/>
              <a:t>Provides data from files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3B4415-9108-5864-9F3D-D6AD178A054C}"/>
              </a:ext>
            </a:extLst>
          </p:cNvPr>
          <p:cNvSpPr txBox="1"/>
          <p:nvPr/>
        </p:nvSpPr>
        <p:spPr>
          <a:xfrm>
            <a:off x="6056707" y="3141524"/>
            <a:ext cx="17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Get user session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EDA3F40-0129-5D23-C36D-86AC65ED7EB6}"/>
              </a:ext>
            </a:extLst>
          </p:cNvPr>
          <p:cNvSpPr txBox="1"/>
          <p:nvPr/>
        </p:nvSpPr>
        <p:spPr>
          <a:xfrm>
            <a:off x="4581524" y="5620702"/>
            <a:ext cx="320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Request data from the database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E0FD02E-E731-D3D8-33FD-AD8CD331A754}"/>
              </a:ext>
            </a:extLst>
          </p:cNvPr>
          <p:cNvSpPr txBox="1"/>
          <p:nvPr/>
        </p:nvSpPr>
        <p:spPr>
          <a:xfrm flipH="1">
            <a:off x="3902629" y="2192595"/>
            <a:ext cx="738664" cy="27176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dirty="0"/>
              <a:t>Creates a SQL query towards the SQLite3 engine</a:t>
            </a:r>
          </a:p>
        </p:txBody>
      </p:sp>
    </p:spTree>
    <p:extLst>
      <p:ext uri="{BB962C8B-B14F-4D97-AF65-F5344CB8AC3E}">
        <p14:creationId xmlns:p14="http://schemas.microsoft.com/office/powerpoint/2010/main" val="3512115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65A077B-53BB-60C1-9A58-E59168070422}"/>
              </a:ext>
            </a:extLst>
          </p:cNvPr>
          <p:cNvSpPr/>
          <p:nvPr/>
        </p:nvSpPr>
        <p:spPr>
          <a:xfrm>
            <a:off x="1" y="0"/>
            <a:ext cx="12192000" cy="115341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dirty="0"/>
              <a:t>Front-end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C69DD1-0DEE-5C7F-44FD-7FC21BC899BE}"/>
              </a:ext>
            </a:extLst>
          </p:cNvPr>
          <p:cNvSpPr/>
          <p:nvPr/>
        </p:nvSpPr>
        <p:spPr>
          <a:xfrm>
            <a:off x="0" y="-1"/>
            <a:ext cx="1819275" cy="1009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B717C6A-4AC1-709B-7637-4EF56B274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735424" cy="1009650"/>
          </a:xfrm>
        </p:spPr>
        <p:txBody>
          <a:bodyPr>
            <a:normAutofit fontScale="90000"/>
          </a:bodyPr>
          <a:lstStyle/>
          <a:p>
            <a:r>
              <a:rPr lang="en-GB" dirty="0"/>
              <a:t>Example scenario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6651EFB-FEC9-4608-5791-ED6E8ED0B3F2}"/>
              </a:ext>
            </a:extLst>
          </p:cNvPr>
          <p:cNvSpPr/>
          <p:nvPr/>
        </p:nvSpPr>
        <p:spPr>
          <a:xfrm>
            <a:off x="2428874" y="133943"/>
            <a:ext cx="2838450" cy="7417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 “admin”</a:t>
            </a:r>
          </a:p>
          <a:p>
            <a:pPr algn="ctr"/>
            <a:r>
              <a:rPr lang="en-GB" dirty="0"/>
              <a:t>Logs in.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82D7F3-52B8-BDB2-5C77-4EC238AD153B}"/>
              </a:ext>
            </a:extLst>
          </p:cNvPr>
          <p:cNvSpPr/>
          <p:nvPr/>
        </p:nvSpPr>
        <p:spPr>
          <a:xfrm>
            <a:off x="0" y="1153418"/>
            <a:ext cx="12192000" cy="570458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dirty="0"/>
              <a:t>Back-end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249694-32EA-E4FE-D636-DEAE058B00C4}"/>
              </a:ext>
            </a:extLst>
          </p:cNvPr>
          <p:cNvSpPr/>
          <p:nvPr/>
        </p:nvSpPr>
        <p:spPr>
          <a:xfrm>
            <a:off x="4676775" y="1628359"/>
            <a:ext cx="2838450" cy="4775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Java web socket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251D2B6-D3CE-4469-5E4B-41F9C99188D8}"/>
              </a:ext>
            </a:extLst>
          </p:cNvPr>
          <p:cNvSpPr/>
          <p:nvPr/>
        </p:nvSpPr>
        <p:spPr>
          <a:xfrm>
            <a:off x="6361513" y="2926227"/>
            <a:ext cx="1172762" cy="13221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ServingManager</a:t>
            </a:r>
            <a:r>
              <a:rPr lang="en-GB" dirty="0"/>
              <a:t> object instance.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982579-2750-AEDB-B660-8CA31156F8B0}"/>
              </a:ext>
            </a:extLst>
          </p:cNvPr>
          <p:cNvSpPr/>
          <p:nvPr/>
        </p:nvSpPr>
        <p:spPr>
          <a:xfrm>
            <a:off x="8324850" y="2883695"/>
            <a:ext cx="809620" cy="32623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Operating systems’ file system manager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FC1AF0-FFAF-FEDE-B393-77FE0976FF02}"/>
              </a:ext>
            </a:extLst>
          </p:cNvPr>
          <p:cNvSpPr/>
          <p:nvPr/>
        </p:nvSpPr>
        <p:spPr>
          <a:xfrm>
            <a:off x="3238500" y="2817018"/>
            <a:ext cx="628650" cy="32623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SQLite3 Database engine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84536F-A7F3-AD23-DEF6-799B40274618}"/>
              </a:ext>
            </a:extLst>
          </p:cNvPr>
          <p:cNvSpPr/>
          <p:nvPr/>
        </p:nvSpPr>
        <p:spPr>
          <a:xfrm>
            <a:off x="10477497" y="2458641"/>
            <a:ext cx="1390649" cy="933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login.html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870E0F7-07A5-11F3-FB4A-811E55206DD3}"/>
              </a:ext>
            </a:extLst>
          </p:cNvPr>
          <p:cNvSpPr/>
          <p:nvPr/>
        </p:nvSpPr>
        <p:spPr>
          <a:xfrm>
            <a:off x="10477496" y="4501753"/>
            <a:ext cx="1390649" cy="933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table.html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D3C6A6B-BA73-CA23-08A6-BAB8D990193A}"/>
              </a:ext>
            </a:extLst>
          </p:cNvPr>
          <p:cNvSpPr/>
          <p:nvPr/>
        </p:nvSpPr>
        <p:spPr>
          <a:xfrm>
            <a:off x="10477494" y="5523309"/>
            <a:ext cx="1390649" cy="933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Crypto.js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D8030D-4257-6DCC-1E5D-E5B63127136E}"/>
              </a:ext>
            </a:extLst>
          </p:cNvPr>
          <p:cNvSpPr/>
          <p:nvPr/>
        </p:nvSpPr>
        <p:spPr>
          <a:xfrm>
            <a:off x="10477495" y="3480197"/>
            <a:ext cx="1390649" cy="933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main.html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86DAA37-A2A8-FA9E-AC05-530A8F92A5A6}"/>
              </a:ext>
            </a:extLst>
          </p:cNvPr>
          <p:cNvSpPr/>
          <p:nvPr/>
        </p:nvSpPr>
        <p:spPr>
          <a:xfrm>
            <a:off x="323854" y="2458641"/>
            <a:ext cx="1390649" cy="933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 data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C75F88A-5A64-58B0-D6CC-F748BECAD372}"/>
              </a:ext>
            </a:extLst>
          </p:cNvPr>
          <p:cNvSpPr/>
          <p:nvPr/>
        </p:nvSpPr>
        <p:spPr>
          <a:xfrm>
            <a:off x="323854" y="3465910"/>
            <a:ext cx="1390649" cy="933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Employee data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EC65E9-7CF3-4D09-153D-6CF2C78B54C6}"/>
              </a:ext>
            </a:extLst>
          </p:cNvPr>
          <p:cNvSpPr/>
          <p:nvPr/>
        </p:nvSpPr>
        <p:spPr>
          <a:xfrm>
            <a:off x="323854" y="5523309"/>
            <a:ext cx="1390649" cy="933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Workgroup data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94F28BC-B24A-4E44-EA34-51F04ABE3CE9}"/>
              </a:ext>
            </a:extLst>
          </p:cNvPr>
          <p:cNvSpPr/>
          <p:nvPr/>
        </p:nvSpPr>
        <p:spPr>
          <a:xfrm>
            <a:off x="323854" y="4494609"/>
            <a:ext cx="1390649" cy="933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Machines data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D97FCB4-417D-A79C-0AE2-04D548B7FCB1}"/>
              </a:ext>
            </a:extLst>
          </p:cNvPr>
          <p:cNvSpPr/>
          <p:nvPr/>
        </p:nvSpPr>
        <p:spPr>
          <a:xfrm>
            <a:off x="4676773" y="5298142"/>
            <a:ext cx="2838450" cy="11938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DBManager</a:t>
            </a:r>
            <a:r>
              <a:rPr lang="en-GB" dirty="0"/>
              <a:t> class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0448F0-32DC-E6B9-604D-D8FAD73AE491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3848099" y="875704"/>
            <a:ext cx="2247901" cy="75265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BA784C-02B3-6394-3A58-53C0C5DABA2F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946415" y="2094388"/>
            <a:ext cx="1479" cy="83183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AB9646-0D56-5DD1-700C-2E69354AAC7A}"/>
              </a:ext>
            </a:extLst>
          </p:cNvPr>
          <p:cNvCxnSpPr>
            <a:cxnSpLocks/>
          </p:cNvCxnSpPr>
          <p:nvPr/>
        </p:nvCxnSpPr>
        <p:spPr>
          <a:xfrm flipH="1" flipV="1">
            <a:off x="3877868" y="4200620"/>
            <a:ext cx="809623" cy="12978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4A66E2E-900D-C16C-CF84-1EEA0C6D4627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534275" y="3587279"/>
            <a:ext cx="790575" cy="927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2061C4-940A-3352-E04F-C9554171806B}"/>
              </a:ext>
            </a:extLst>
          </p:cNvPr>
          <p:cNvCxnSpPr>
            <a:cxnSpLocks/>
          </p:cNvCxnSpPr>
          <p:nvPr/>
        </p:nvCxnSpPr>
        <p:spPr>
          <a:xfrm flipV="1">
            <a:off x="5360194" y="4248330"/>
            <a:ext cx="0" cy="10479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3BBAAF9-DEED-8323-F6CA-6AC34F9B3809}"/>
              </a:ext>
            </a:extLst>
          </p:cNvPr>
          <p:cNvSpPr/>
          <p:nvPr/>
        </p:nvSpPr>
        <p:spPr>
          <a:xfrm>
            <a:off x="6634167" y="133943"/>
            <a:ext cx="2838450" cy="7417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 “Skylar”</a:t>
            </a:r>
          </a:p>
          <a:p>
            <a:pPr algn="ctr"/>
            <a:r>
              <a:rPr lang="en-GB" dirty="0"/>
              <a:t>Requests employees.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34B23B1-8EC0-B216-DEF9-D6C38289726D}"/>
              </a:ext>
            </a:extLst>
          </p:cNvPr>
          <p:cNvCxnSpPr>
            <a:cxnSpLocks/>
            <a:stCxn id="53" idx="2"/>
            <a:endCxn id="15" idx="0"/>
          </p:cNvCxnSpPr>
          <p:nvPr/>
        </p:nvCxnSpPr>
        <p:spPr>
          <a:xfrm flipH="1">
            <a:off x="6096000" y="875704"/>
            <a:ext cx="1957392" cy="7526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75C5EA7-770E-CCDA-367F-FAF1B4172654}"/>
              </a:ext>
            </a:extLst>
          </p:cNvPr>
          <p:cNvCxnSpPr>
            <a:cxnSpLocks/>
          </p:cNvCxnSpPr>
          <p:nvPr/>
        </p:nvCxnSpPr>
        <p:spPr>
          <a:xfrm flipV="1">
            <a:off x="6905625" y="4248330"/>
            <a:ext cx="0" cy="10498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DD2FEE5-B997-E2D6-C141-D3276AF0FBB1}"/>
              </a:ext>
            </a:extLst>
          </p:cNvPr>
          <p:cNvCxnSpPr>
            <a:cxnSpLocks/>
          </p:cNvCxnSpPr>
          <p:nvPr/>
        </p:nvCxnSpPr>
        <p:spPr>
          <a:xfrm flipH="1" flipV="1">
            <a:off x="3877869" y="5062333"/>
            <a:ext cx="809623" cy="1297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32F9AA0-CD60-2642-F38D-F61611762F11}"/>
              </a:ext>
            </a:extLst>
          </p:cNvPr>
          <p:cNvCxnSpPr/>
          <p:nvPr/>
        </p:nvCxnSpPr>
        <p:spPr>
          <a:xfrm flipH="1">
            <a:off x="1714503" y="3031377"/>
            <a:ext cx="15239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62B848F-8D4B-3378-693D-A0B6BE72AC43}"/>
              </a:ext>
            </a:extLst>
          </p:cNvPr>
          <p:cNvCxnSpPr/>
          <p:nvPr/>
        </p:nvCxnSpPr>
        <p:spPr>
          <a:xfrm flipH="1">
            <a:off x="1714503" y="4008136"/>
            <a:ext cx="15239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AD05319-7CF0-D2B2-2898-BBC7B3089EB2}"/>
              </a:ext>
            </a:extLst>
          </p:cNvPr>
          <p:cNvCxnSpPr/>
          <p:nvPr/>
        </p:nvCxnSpPr>
        <p:spPr>
          <a:xfrm>
            <a:off x="9146610" y="4115388"/>
            <a:ext cx="13430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1B62156-7B85-6E1F-65A1-F1DFF32E185C}"/>
              </a:ext>
            </a:extLst>
          </p:cNvPr>
          <p:cNvSpPr txBox="1"/>
          <p:nvPr/>
        </p:nvSpPr>
        <p:spPr>
          <a:xfrm>
            <a:off x="7310436" y="1135812"/>
            <a:ext cx="1719264" cy="373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Get employees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4D87EF-0D42-8D64-0096-67E800A479E7}"/>
              </a:ext>
            </a:extLst>
          </p:cNvPr>
          <p:cNvSpPr txBox="1"/>
          <p:nvPr/>
        </p:nvSpPr>
        <p:spPr>
          <a:xfrm>
            <a:off x="3137296" y="1101315"/>
            <a:ext cx="1719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User: admin</a:t>
            </a:r>
          </a:p>
          <a:p>
            <a:r>
              <a:rPr lang="en-GB" dirty="0"/>
              <a:t>Pass: admin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7FF485-F86B-800F-25EB-0F1D4598B2A8}"/>
              </a:ext>
            </a:extLst>
          </p:cNvPr>
          <p:cNvSpPr txBox="1"/>
          <p:nvPr/>
        </p:nvSpPr>
        <p:spPr>
          <a:xfrm>
            <a:off x="6942245" y="2091069"/>
            <a:ext cx="1882973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GB" dirty="0"/>
              <a:t>User session of admin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6A93979-3D02-4EF6-4539-DC0A75D1D1D6}"/>
              </a:ext>
            </a:extLst>
          </p:cNvPr>
          <p:cNvSpPr txBox="1"/>
          <p:nvPr/>
        </p:nvSpPr>
        <p:spPr>
          <a:xfrm>
            <a:off x="5321494" y="4005709"/>
            <a:ext cx="738664" cy="129516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Query</a:t>
            </a:r>
          </a:p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Employees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E3DAB22-8743-EAF4-E36F-340F1D44CD66}"/>
              </a:ext>
            </a:extLst>
          </p:cNvPr>
          <p:cNvSpPr txBox="1"/>
          <p:nvPr/>
        </p:nvSpPr>
        <p:spPr>
          <a:xfrm>
            <a:off x="6875142" y="3976929"/>
            <a:ext cx="738664" cy="129516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dirty="0"/>
              <a:t>Query</a:t>
            </a:r>
          </a:p>
          <a:p>
            <a:r>
              <a:rPr lang="en-GB" dirty="0"/>
              <a:t>accounts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650BE93-A8C4-F2B9-06B8-99E437B8F1AF}"/>
              </a:ext>
            </a:extLst>
          </p:cNvPr>
          <p:cNvSpPr txBox="1"/>
          <p:nvPr/>
        </p:nvSpPr>
        <p:spPr>
          <a:xfrm>
            <a:off x="7840557" y="2513569"/>
            <a:ext cx="461665" cy="173476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main page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118FEBB-3D15-09D4-29A5-8A1538AA2A1A}"/>
              </a:ext>
            </a:extLst>
          </p:cNvPr>
          <p:cNvSpPr txBox="1"/>
          <p:nvPr/>
        </p:nvSpPr>
        <p:spPr>
          <a:xfrm>
            <a:off x="9163754" y="3444194"/>
            <a:ext cx="134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Read main.html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44C8195-FA4E-142C-0AFC-D63904EBDDEE}"/>
              </a:ext>
            </a:extLst>
          </p:cNvPr>
          <p:cNvSpPr txBox="1"/>
          <p:nvPr/>
        </p:nvSpPr>
        <p:spPr>
          <a:xfrm>
            <a:off x="3925959" y="3338907"/>
            <a:ext cx="461665" cy="104887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dirty="0"/>
              <a:t>SQL query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6EF2BF1-D53D-37A0-1023-EE9FB30551F5}"/>
              </a:ext>
            </a:extLst>
          </p:cNvPr>
          <p:cNvSpPr txBox="1"/>
          <p:nvPr/>
        </p:nvSpPr>
        <p:spPr>
          <a:xfrm>
            <a:off x="3891251" y="5675180"/>
            <a:ext cx="461665" cy="104887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SQL query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641D58-8837-468F-D558-9B378ECE6514}"/>
              </a:ext>
            </a:extLst>
          </p:cNvPr>
          <p:cNvSpPr txBox="1"/>
          <p:nvPr/>
        </p:nvSpPr>
        <p:spPr>
          <a:xfrm>
            <a:off x="1832076" y="2358994"/>
            <a:ext cx="134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Query</a:t>
            </a:r>
          </a:p>
          <a:p>
            <a:r>
              <a:rPr lang="en-GB" dirty="0"/>
              <a:t>User data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8BE81FB-F2B5-3E70-9DED-91BE57F9FC6F}"/>
              </a:ext>
            </a:extLst>
          </p:cNvPr>
          <p:cNvSpPr txBox="1"/>
          <p:nvPr/>
        </p:nvSpPr>
        <p:spPr>
          <a:xfrm>
            <a:off x="1779988" y="3986509"/>
            <a:ext cx="1343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Query</a:t>
            </a:r>
          </a:p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Employee data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1AD39699-0B92-1438-F7AD-CF8709EEB6DC}"/>
              </a:ext>
            </a:extLst>
          </p:cNvPr>
          <p:cNvSpPr/>
          <p:nvPr/>
        </p:nvSpPr>
        <p:spPr>
          <a:xfrm>
            <a:off x="4809055" y="2925310"/>
            <a:ext cx="1172762" cy="13221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ServingManager</a:t>
            </a:r>
            <a:r>
              <a:rPr lang="en-GB" dirty="0"/>
              <a:t> object instance.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CF3C09D-A0F8-7D01-9169-CE463C3107B8}"/>
              </a:ext>
            </a:extLst>
          </p:cNvPr>
          <p:cNvCxnSpPr>
            <a:cxnSpLocks/>
          </p:cNvCxnSpPr>
          <p:nvPr/>
        </p:nvCxnSpPr>
        <p:spPr>
          <a:xfrm>
            <a:off x="5383412" y="2111994"/>
            <a:ext cx="1479" cy="8318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5B0F621F-5A24-D84D-BB5D-98D72A4AAB1C}"/>
              </a:ext>
            </a:extLst>
          </p:cNvPr>
          <p:cNvSpPr txBox="1"/>
          <p:nvPr/>
        </p:nvSpPr>
        <p:spPr>
          <a:xfrm>
            <a:off x="3782309" y="2137069"/>
            <a:ext cx="1882973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 session of Skylar</a:t>
            </a:r>
          </a:p>
        </p:txBody>
      </p:sp>
    </p:spTree>
    <p:extLst>
      <p:ext uri="{BB962C8B-B14F-4D97-AF65-F5344CB8AC3E}">
        <p14:creationId xmlns:p14="http://schemas.microsoft.com/office/powerpoint/2010/main" val="161852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0F863D-BAE4-4CC1-9933-E30D33E00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7507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Site display on Desktop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7DC7D6-BFEB-00BD-5319-EA235043F2C9}"/>
              </a:ext>
            </a:extLst>
          </p:cNvPr>
          <p:cNvSpPr/>
          <p:nvPr/>
        </p:nvSpPr>
        <p:spPr>
          <a:xfrm>
            <a:off x="5462337" y="637508"/>
            <a:ext cx="5630779" cy="301591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5A8C38-C2C7-A72B-88E8-449F8964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334" y="745237"/>
            <a:ext cx="5414783" cy="28004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659AC7-76FA-EB6F-BFF3-60CF9F6AA059}"/>
              </a:ext>
            </a:extLst>
          </p:cNvPr>
          <p:cNvSpPr/>
          <p:nvPr/>
        </p:nvSpPr>
        <p:spPr>
          <a:xfrm>
            <a:off x="5462337" y="3734969"/>
            <a:ext cx="5630779" cy="301591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4A8E63-461B-3B28-8757-65B293AF525F}"/>
              </a:ext>
            </a:extLst>
          </p:cNvPr>
          <p:cNvSpPr/>
          <p:nvPr/>
        </p:nvSpPr>
        <p:spPr>
          <a:xfrm>
            <a:off x="11093114" y="637507"/>
            <a:ext cx="906379" cy="30159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Login Page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C27DDC-59BF-48C2-848A-3A50A155F585}"/>
              </a:ext>
            </a:extLst>
          </p:cNvPr>
          <p:cNvSpPr/>
          <p:nvPr/>
        </p:nvSpPr>
        <p:spPr>
          <a:xfrm>
            <a:off x="11093113" y="3734967"/>
            <a:ext cx="906379" cy="30159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Starting Page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3FDCE82-DC0F-4822-6A50-6013B4007BBE}"/>
              </a:ext>
            </a:extLst>
          </p:cNvPr>
          <p:cNvCxnSpPr>
            <a:cxnSpLocks/>
          </p:cNvCxnSpPr>
          <p:nvPr/>
        </p:nvCxnSpPr>
        <p:spPr>
          <a:xfrm>
            <a:off x="4467726" y="2606843"/>
            <a:ext cx="46923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EA8CFE8-510A-A1B0-AA51-8CB7AC8C38B9}"/>
              </a:ext>
            </a:extLst>
          </p:cNvPr>
          <p:cNvCxnSpPr>
            <a:cxnSpLocks/>
          </p:cNvCxnSpPr>
          <p:nvPr/>
        </p:nvCxnSpPr>
        <p:spPr>
          <a:xfrm>
            <a:off x="4467726" y="1844843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B3C9E0F-15CA-585A-D97C-2DBB9F8C47FA}"/>
              </a:ext>
            </a:extLst>
          </p:cNvPr>
          <p:cNvSpPr txBox="1"/>
          <p:nvPr/>
        </p:nvSpPr>
        <p:spPr>
          <a:xfrm>
            <a:off x="1399390" y="1660177"/>
            <a:ext cx="306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Username and Password input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EC4DC7-88F5-9918-C658-608F7BC923AD}"/>
              </a:ext>
            </a:extLst>
          </p:cNvPr>
          <p:cNvSpPr txBox="1"/>
          <p:nvPr/>
        </p:nvSpPr>
        <p:spPr>
          <a:xfrm>
            <a:off x="3096126" y="242217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Login button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F6FD35-7DC6-6FB2-5400-18F227FB85E6}"/>
              </a:ext>
            </a:extLst>
          </p:cNvPr>
          <p:cNvCxnSpPr>
            <a:cxnSpLocks/>
          </p:cNvCxnSpPr>
          <p:nvPr/>
        </p:nvCxnSpPr>
        <p:spPr>
          <a:xfrm>
            <a:off x="4580021" y="3954380"/>
            <a:ext cx="9903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D231100-D5DC-BFC4-655E-A8EBCC943FB0}"/>
              </a:ext>
            </a:extLst>
          </p:cNvPr>
          <p:cNvSpPr txBox="1"/>
          <p:nvPr/>
        </p:nvSpPr>
        <p:spPr>
          <a:xfrm>
            <a:off x="2157663" y="3734967"/>
            <a:ext cx="242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Profile menu button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0A46B0-1225-F4AF-91BD-EBE62FC795A3}"/>
              </a:ext>
            </a:extLst>
          </p:cNvPr>
          <p:cNvSpPr txBox="1"/>
          <p:nvPr/>
        </p:nvSpPr>
        <p:spPr>
          <a:xfrm>
            <a:off x="2831432" y="5911335"/>
            <a:ext cx="182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List of commands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758C0EE-BB93-AADC-0F3B-51285B0CE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333" y="3838090"/>
            <a:ext cx="5414783" cy="280045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F143BA-A652-F45D-E9B7-A8A21A79FAEF}"/>
              </a:ext>
            </a:extLst>
          </p:cNvPr>
          <p:cNvCxnSpPr>
            <a:cxnSpLocks/>
          </p:cNvCxnSpPr>
          <p:nvPr/>
        </p:nvCxnSpPr>
        <p:spPr>
          <a:xfrm>
            <a:off x="4652211" y="6096001"/>
            <a:ext cx="22095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92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E659AC7-76FA-EB6F-BFF3-60CF9F6AA059}"/>
              </a:ext>
            </a:extLst>
          </p:cNvPr>
          <p:cNvSpPr/>
          <p:nvPr/>
        </p:nvSpPr>
        <p:spPr>
          <a:xfrm>
            <a:off x="5462337" y="3734969"/>
            <a:ext cx="5630779" cy="301591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C01C831-8952-8A7B-249E-39AF6744E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333" y="3844659"/>
            <a:ext cx="5427930" cy="27965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20F863D-BAE4-4CC1-9933-E30D33E00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7507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Site display on Desktop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7DC7D6-BFEB-00BD-5319-EA235043F2C9}"/>
              </a:ext>
            </a:extLst>
          </p:cNvPr>
          <p:cNvSpPr/>
          <p:nvPr/>
        </p:nvSpPr>
        <p:spPr>
          <a:xfrm>
            <a:off x="5462337" y="637508"/>
            <a:ext cx="5630779" cy="301591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4A8E63-461B-3B28-8757-65B293AF525F}"/>
              </a:ext>
            </a:extLst>
          </p:cNvPr>
          <p:cNvSpPr/>
          <p:nvPr/>
        </p:nvSpPr>
        <p:spPr>
          <a:xfrm>
            <a:off x="11093114" y="637507"/>
            <a:ext cx="906379" cy="30159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Table display Page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C27DDC-59BF-48C2-848A-3A50A155F585}"/>
              </a:ext>
            </a:extLst>
          </p:cNvPr>
          <p:cNvSpPr/>
          <p:nvPr/>
        </p:nvSpPr>
        <p:spPr>
          <a:xfrm>
            <a:off x="11093113" y="3734967"/>
            <a:ext cx="906379" cy="30159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Commands Menu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33435-AF93-B96B-32D5-67291B2AB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333" y="719052"/>
            <a:ext cx="5414783" cy="280045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EA73CD-6E8D-940F-E8C2-D5E1CCFA4B33}"/>
              </a:ext>
            </a:extLst>
          </p:cNvPr>
          <p:cNvCxnSpPr>
            <a:cxnSpLocks/>
          </p:cNvCxnSpPr>
          <p:nvPr/>
        </p:nvCxnSpPr>
        <p:spPr>
          <a:xfrm>
            <a:off x="2987554" y="834191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AD6124-2334-BD4E-EA0D-BA2E97D205D1}"/>
              </a:ext>
            </a:extLst>
          </p:cNvPr>
          <p:cNvCxnSpPr>
            <a:cxnSpLocks/>
          </p:cNvCxnSpPr>
          <p:nvPr/>
        </p:nvCxnSpPr>
        <p:spPr>
          <a:xfrm>
            <a:off x="2987554" y="1195138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AE5ADE-BA3B-0E7C-1E30-4108C51BDC1D}"/>
              </a:ext>
            </a:extLst>
          </p:cNvPr>
          <p:cNvCxnSpPr>
            <a:cxnSpLocks/>
          </p:cNvCxnSpPr>
          <p:nvPr/>
        </p:nvCxnSpPr>
        <p:spPr>
          <a:xfrm>
            <a:off x="2987554" y="1491917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02DFAC-D22A-A5E9-C5A4-E91D91D336A2}"/>
              </a:ext>
            </a:extLst>
          </p:cNvPr>
          <p:cNvCxnSpPr>
            <a:cxnSpLocks/>
          </p:cNvCxnSpPr>
          <p:nvPr/>
        </p:nvCxnSpPr>
        <p:spPr>
          <a:xfrm>
            <a:off x="2987554" y="2358190"/>
            <a:ext cx="40789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BFDB34-77F3-BCDD-91AA-48D972B01D9F}"/>
              </a:ext>
            </a:extLst>
          </p:cNvPr>
          <p:cNvSpPr txBox="1"/>
          <p:nvPr/>
        </p:nvSpPr>
        <p:spPr>
          <a:xfrm>
            <a:off x="404775" y="649525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Commands menu button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8F9668-1B8A-B2C9-F0AD-B7DDB0BD7502}"/>
              </a:ext>
            </a:extLst>
          </p:cNvPr>
          <p:cNvSpPr txBox="1"/>
          <p:nvPr/>
        </p:nvSpPr>
        <p:spPr>
          <a:xfrm>
            <a:off x="404775" y="984623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Filter menu button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056EC6-4418-A7FA-4A84-2922EA1208B0}"/>
              </a:ext>
            </a:extLst>
          </p:cNvPr>
          <p:cNvSpPr txBox="1"/>
          <p:nvPr/>
        </p:nvSpPr>
        <p:spPr>
          <a:xfrm>
            <a:off x="404775" y="1288757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Profile menu button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80ECC5-4C8B-0349-63B2-437116FD8230}"/>
              </a:ext>
            </a:extLst>
          </p:cNvPr>
          <p:cNvSpPr txBox="1"/>
          <p:nvPr/>
        </p:nvSpPr>
        <p:spPr>
          <a:xfrm>
            <a:off x="404775" y="2145464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Displayed data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3B1EBA-131C-4353-F214-9620DFCA0E2A}"/>
              </a:ext>
            </a:extLst>
          </p:cNvPr>
          <p:cNvCxnSpPr>
            <a:cxnSpLocks/>
          </p:cNvCxnSpPr>
          <p:nvPr/>
        </p:nvCxnSpPr>
        <p:spPr>
          <a:xfrm>
            <a:off x="2987554" y="3962582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45746E-8987-D41F-6D83-869618A6415B}"/>
              </a:ext>
            </a:extLst>
          </p:cNvPr>
          <p:cNvCxnSpPr>
            <a:cxnSpLocks/>
          </p:cNvCxnSpPr>
          <p:nvPr/>
        </p:nvCxnSpPr>
        <p:spPr>
          <a:xfrm>
            <a:off x="2987554" y="4323529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A52484-469E-1E70-1039-206FE68AF9DD}"/>
              </a:ext>
            </a:extLst>
          </p:cNvPr>
          <p:cNvCxnSpPr>
            <a:cxnSpLocks/>
          </p:cNvCxnSpPr>
          <p:nvPr/>
        </p:nvCxnSpPr>
        <p:spPr>
          <a:xfrm>
            <a:off x="2987554" y="4620308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C0E405-DF9E-E405-7695-30B19D26EC14}"/>
              </a:ext>
            </a:extLst>
          </p:cNvPr>
          <p:cNvSpPr txBox="1"/>
          <p:nvPr/>
        </p:nvSpPr>
        <p:spPr>
          <a:xfrm>
            <a:off x="404775" y="3777916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Commands menu button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435B8-4B8F-699F-74ED-7B2353A69187}"/>
              </a:ext>
            </a:extLst>
          </p:cNvPr>
          <p:cNvSpPr txBox="1"/>
          <p:nvPr/>
        </p:nvSpPr>
        <p:spPr>
          <a:xfrm>
            <a:off x="404775" y="4113014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Filter menu button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6020DB-FE47-5934-18FA-6F043CA08749}"/>
              </a:ext>
            </a:extLst>
          </p:cNvPr>
          <p:cNvSpPr txBox="1"/>
          <p:nvPr/>
        </p:nvSpPr>
        <p:spPr>
          <a:xfrm>
            <a:off x="404775" y="4417148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Profile menu button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CDD0E6-CBA9-B95F-78E7-9BF3E6827660}"/>
              </a:ext>
            </a:extLst>
          </p:cNvPr>
          <p:cNvCxnSpPr>
            <a:cxnSpLocks/>
          </p:cNvCxnSpPr>
          <p:nvPr/>
        </p:nvCxnSpPr>
        <p:spPr>
          <a:xfrm>
            <a:off x="2987554" y="5972400"/>
            <a:ext cx="40789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981D290-DC54-4022-32D2-5DB82066828C}"/>
              </a:ext>
            </a:extLst>
          </p:cNvPr>
          <p:cNvSpPr txBox="1"/>
          <p:nvPr/>
        </p:nvSpPr>
        <p:spPr>
          <a:xfrm>
            <a:off x="404775" y="5759674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List of commands</a:t>
            </a:r>
          </a:p>
        </p:txBody>
      </p:sp>
    </p:spTree>
    <p:extLst>
      <p:ext uri="{BB962C8B-B14F-4D97-AF65-F5344CB8AC3E}">
        <p14:creationId xmlns:p14="http://schemas.microsoft.com/office/powerpoint/2010/main" val="398666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0F863D-BAE4-4CC1-9933-E30D33E00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7507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Site display on Desktop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7DC7D6-BFEB-00BD-5319-EA235043F2C9}"/>
              </a:ext>
            </a:extLst>
          </p:cNvPr>
          <p:cNvSpPr/>
          <p:nvPr/>
        </p:nvSpPr>
        <p:spPr>
          <a:xfrm>
            <a:off x="5462337" y="637508"/>
            <a:ext cx="5630779" cy="301591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659AC7-76FA-EB6F-BFF3-60CF9F6AA059}"/>
              </a:ext>
            </a:extLst>
          </p:cNvPr>
          <p:cNvSpPr/>
          <p:nvPr/>
        </p:nvSpPr>
        <p:spPr>
          <a:xfrm>
            <a:off x="5462337" y="3734969"/>
            <a:ext cx="5630779" cy="301591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4A8E63-461B-3B28-8757-65B293AF525F}"/>
              </a:ext>
            </a:extLst>
          </p:cNvPr>
          <p:cNvSpPr/>
          <p:nvPr/>
        </p:nvSpPr>
        <p:spPr>
          <a:xfrm>
            <a:off x="11093114" y="637507"/>
            <a:ext cx="906379" cy="30159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Login Page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C27DDC-59BF-48C2-848A-3A50A155F585}"/>
              </a:ext>
            </a:extLst>
          </p:cNvPr>
          <p:cNvSpPr/>
          <p:nvPr/>
        </p:nvSpPr>
        <p:spPr>
          <a:xfrm>
            <a:off x="11093113" y="3734967"/>
            <a:ext cx="906379" cy="30159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Starting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54AD0-963E-C005-99AC-2FDE1E3D1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333" y="719052"/>
            <a:ext cx="5414783" cy="280714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CE27202-F22C-9CD2-3E1F-65E89C45648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87554" y="834191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E53A75-84F3-AFBB-6F05-5E302E3F1C0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987554" y="1169289"/>
            <a:ext cx="2582779" cy="258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E9C511-FF41-189F-BAEA-77F924E746A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987554" y="1473423"/>
            <a:ext cx="2582779" cy="184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8478682-490B-E639-5F15-BE36383A4428}"/>
              </a:ext>
            </a:extLst>
          </p:cNvPr>
          <p:cNvSpPr txBox="1"/>
          <p:nvPr/>
        </p:nvSpPr>
        <p:spPr>
          <a:xfrm>
            <a:off x="404775" y="649525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Commands menu button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70CD19-6477-A33F-0C61-157143BE6E25}"/>
              </a:ext>
            </a:extLst>
          </p:cNvPr>
          <p:cNvSpPr txBox="1"/>
          <p:nvPr/>
        </p:nvSpPr>
        <p:spPr>
          <a:xfrm>
            <a:off x="404775" y="984623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Filter menu button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50DD9-4B0B-7AD2-E3FE-4893605A9031}"/>
              </a:ext>
            </a:extLst>
          </p:cNvPr>
          <p:cNvSpPr txBox="1"/>
          <p:nvPr/>
        </p:nvSpPr>
        <p:spPr>
          <a:xfrm>
            <a:off x="404775" y="1288757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Profile menu button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0F3BF9-A4AC-3922-B693-19A34C2C6B6B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987554" y="2921934"/>
            <a:ext cx="2980109" cy="1661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D96F6C-E459-57A4-35A0-5F98B3F2511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987554" y="3272771"/>
            <a:ext cx="2980109" cy="319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22F7B9-396E-24E4-5362-9199EB79D2CE}"/>
              </a:ext>
            </a:extLst>
          </p:cNvPr>
          <p:cNvSpPr txBox="1"/>
          <p:nvPr/>
        </p:nvSpPr>
        <p:spPr>
          <a:xfrm>
            <a:off x="404775" y="3088105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Reset filters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A52BE1-16D1-7C84-54F4-1DAE7BDDCE10}"/>
              </a:ext>
            </a:extLst>
          </p:cNvPr>
          <p:cNvSpPr txBox="1"/>
          <p:nvPr/>
        </p:nvSpPr>
        <p:spPr>
          <a:xfrm>
            <a:off x="404775" y="2737268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Apply selected filters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ADFEC8B-B5B3-5687-278F-ED3F1A47026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2987553" y="1657044"/>
            <a:ext cx="4151186" cy="4556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920ED03-0FB2-AFD7-E980-45D1F5D89771}"/>
              </a:ext>
            </a:extLst>
          </p:cNvPr>
          <p:cNvSpPr txBox="1"/>
          <p:nvPr/>
        </p:nvSpPr>
        <p:spPr>
          <a:xfrm>
            <a:off x="404774" y="1927989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List of filters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2927F7-6274-0DBC-ACC3-A0F80BAB4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333" y="3850107"/>
            <a:ext cx="5414784" cy="2800459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B22681-B192-B692-9DBB-6C02A482A5BB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2987554" y="3974465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4710BD5-D0BD-E3BA-931E-0E37A12D475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987554" y="4309563"/>
            <a:ext cx="2582779" cy="258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8AA35C2-B0C8-6CA8-F752-64928C60BF90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2987554" y="4613697"/>
            <a:ext cx="2582779" cy="184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4B75516-EC3B-7F45-88BD-AEE7F8B25F05}"/>
              </a:ext>
            </a:extLst>
          </p:cNvPr>
          <p:cNvSpPr txBox="1"/>
          <p:nvPr/>
        </p:nvSpPr>
        <p:spPr>
          <a:xfrm>
            <a:off x="404775" y="3789799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Commands menu button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4F6325-B7BE-B93F-37A5-E9E15B86464D}"/>
              </a:ext>
            </a:extLst>
          </p:cNvPr>
          <p:cNvSpPr txBox="1"/>
          <p:nvPr/>
        </p:nvSpPr>
        <p:spPr>
          <a:xfrm>
            <a:off x="404775" y="4124897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Filter menu button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E7FF6B-0805-FA15-6175-64FD9BE4C25A}"/>
              </a:ext>
            </a:extLst>
          </p:cNvPr>
          <p:cNvSpPr txBox="1"/>
          <p:nvPr/>
        </p:nvSpPr>
        <p:spPr>
          <a:xfrm>
            <a:off x="404775" y="4429031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Profile menu button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13A7E76-445D-C1BE-C0F9-02D80599DDC4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2987553" y="6228379"/>
            <a:ext cx="3298946" cy="199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749DBB0-318F-71C2-C89A-7F6D35698DAD}"/>
              </a:ext>
            </a:extLst>
          </p:cNvPr>
          <p:cNvSpPr txBox="1"/>
          <p:nvPr/>
        </p:nvSpPr>
        <p:spPr>
          <a:xfrm>
            <a:off x="404774" y="6043713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Log out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80CD9A-DC84-679E-B2E2-82C6C447671C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2987553" y="5382598"/>
            <a:ext cx="5168568" cy="83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487CAA7-4FC4-8510-79C3-66B4719AAB5E}"/>
              </a:ext>
            </a:extLst>
          </p:cNvPr>
          <p:cNvSpPr txBox="1"/>
          <p:nvPr/>
        </p:nvSpPr>
        <p:spPr>
          <a:xfrm>
            <a:off x="192508" y="5206317"/>
            <a:ext cx="279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Information about the user</a:t>
            </a:r>
          </a:p>
        </p:txBody>
      </p:sp>
    </p:spTree>
    <p:extLst>
      <p:ext uri="{BB962C8B-B14F-4D97-AF65-F5344CB8AC3E}">
        <p14:creationId xmlns:p14="http://schemas.microsoft.com/office/powerpoint/2010/main" val="3340089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98420EDC-2DB1-45A5-0280-BFB29FDE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154"/>
            <a:ext cx="10515600" cy="963195"/>
          </a:xfrm>
        </p:spPr>
        <p:txBody>
          <a:bodyPr/>
          <a:lstStyle/>
          <a:p>
            <a:pPr algn="ctr"/>
            <a:r>
              <a:rPr lang="en-GB" dirty="0"/>
              <a:t>Site display on Mobile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4EAD5-9774-4C84-BFB2-8D9EC697B41C}"/>
              </a:ext>
            </a:extLst>
          </p:cNvPr>
          <p:cNvSpPr/>
          <p:nvPr/>
        </p:nvSpPr>
        <p:spPr>
          <a:xfrm>
            <a:off x="8817428" y="1267327"/>
            <a:ext cx="2163535" cy="45078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Failed to load:</a:t>
            </a:r>
            <a:br>
              <a:rPr lang="en-GB" dirty="0"/>
            </a:br>
            <a:r>
              <a:rPr lang="en-GB" dirty="0"/>
              <a:t>Image of data display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48BE3F-D7CF-3513-7C17-7E50A121B7FE}"/>
              </a:ext>
            </a:extLst>
          </p:cNvPr>
          <p:cNvSpPr/>
          <p:nvPr/>
        </p:nvSpPr>
        <p:spPr>
          <a:xfrm>
            <a:off x="8817428" y="5775159"/>
            <a:ext cx="2163535" cy="56506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Display Page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2AD856-146E-80EA-EB21-1B75518F16F0}"/>
              </a:ext>
            </a:extLst>
          </p:cNvPr>
          <p:cNvSpPr/>
          <p:nvPr/>
        </p:nvSpPr>
        <p:spPr>
          <a:xfrm>
            <a:off x="838200" y="1267326"/>
            <a:ext cx="2163535" cy="45078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Failed to load:</a:t>
            </a:r>
            <a:br>
              <a:rPr lang="en-GB" dirty="0"/>
            </a:br>
            <a:r>
              <a:rPr lang="en-GB" dirty="0"/>
              <a:t>Image of Login Page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813D47-D934-B7C8-709D-51EE23175EED}"/>
              </a:ext>
            </a:extLst>
          </p:cNvPr>
          <p:cNvSpPr/>
          <p:nvPr/>
        </p:nvSpPr>
        <p:spPr>
          <a:xfrm>
            <a:off x="838200" y="5775158"/>
            <a:ext cx="2163535" cy="56506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Login Page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B18B00-2DC3-7F8A-1AC5-89F44028D025}"/>
              </a:ext>
            </a:extLst>
          </p:cNvPr>
          <p:cNvSpPr/>
          <p:nvPr/>
        </p:nvSpPr>
        <p:spPr>
          <a:xfrm>
            <a:off x="4827814" y="1267326"/>
            <a:ext cx="2163535" cy="45078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Failed to load:</a:t>
            </a:r>
            <a:br>
              <a:rPr lang="en-GB" dirty="0"/>
            </a:br>
            <a:r>
              <a:rPr lang="en-GB" dirty="0"/>
              <a:t>Image of starting page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825264C-29B5-4676-0C75-C85ABC126E05}"/>
              </a:ext>
            </a:extLst>
          </p:cNvPr>
          <p:cNvSpPr/>
          <p:nvPr/>
        </p:nvSpPr>
        <p:spPr>
          <a:xfrm>
            <a:off x="4827814" y="5775158"/>
            <a:ext cx="2163535" cy="56506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Starting Page</a:t>
            </a:r>
          </a:p>
        </p:txBody>
      </p:sp>
      <p:pic>
        <p:nvPicPr>
          <p:cNvPr id="3" name="Picture 2" descr="A close-up of a table&#10;&#10;Description automatically generated">
            <a:extLst>
              <a:ext uri="{FF2B5EF4-FFF2-40B4-BE49-F238E27FC236}">
                <a16:creationId xmlns:a16="http://schemas.microsoft.com/office/drawing/2014/main" id="{41788DFE-18C9-C6C1-6BC7-7BF3D79E9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768" y="1352273"/>
            <a:ext cx="1950854" cy="4337941"/>
          </a:xfrm>
          <a:prstGeom prst="rect">
            <a:avLst/>
          </a:prstGeom>
        </p:spPr>
      </p:pic>
      <p:pic>
        <p:nvPicPr>
          <p:cNvPr id="5" name="Picture 4" descr="A screen shot of a login&#10;&#10;Description automatically generated">
            <a:extLst>
              <a:ext uri="{FF2B5EF4-FFF2-40B4-BE49-F238E27FC236}">
                <a16:creationId xmlns:a16="http://schemas.microsoft.com/office/drawing/2014/main" id="{E1673282-9B5B-E162-9F12-7B9B7F280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40" y="1352273"/>
            <a:ext cx="1950854" cy="433794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9441F7E-989C-9348-7153-3E483078E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54" y="1352273"/>
            <a:ext cx="1950854" cy="43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6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98420EDC-2DB1-45A5-0280-BFB29FDE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154"/>
            <a:ext cx="10515600" cy="963195"/>
          </a:xfrm>
        </p:spPr>
        <p:txBody>
          <a:bodyPr/>
          <a:lstStyle/>
          <a:p>
            <a:pPr algn="ctr"/>
            <a:r>
              <a:rPr lang="en-GB" dirty="0"/>
              <a:t>Site display on Mobile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4EAD5-9774-4C84-BFB2-8D9EC697B41C}"/>
              </a:ext>
            </a:extLst>
          </p:cNvPr>
          <p:cNvSpPr/>
          <p:nvPr/>
        </p:nvSpPr>
        <p:spPr>
          <a:xfrm>
            <a:off x="8817428" y="1267327"/>
            <a:ext cx="2163535" cy="45078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Failed to load:</a:t>
            </a:r>
            <a:br>
              <a:rPr lang="en-GB" dirty="0"/>
            </a:br>
            <a:r>
              <a:rPr lang="en-GB" dirty="0"/>
              <a:t>Image of profile menu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48BE3F-D7CF-3513-7C17-7E50A121B7FE}"/>
              </a:ext>
            </a:extLst>
          </p:cNvPr>
          <p:cNvSpPr/>
          <p:nvPr/>
        </p:nvSpPr>
        <p:spPr>
          <a:xfrm>
            <a:off x="8817428" y="5775159"/>
            <a:ext cx="2163535" cy="56506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Profile Menu</a:t>
            </a:r>
          </a:p>
        </p:txBody>
      </p:sp>
      <p:pic>
        <p:nvPicPr>
          <p:cNvPr id="37" name="Picture 36" descr="A black and white logo&#10;&#10;Description automatically generated">
            <a:extLst>
              <a:ext uri="{FF2B5EF4-FFF2-40B4-BE49-F238E27FC236}">
                <a16:creationId xmlns:a16="http://schemas.microsoft.com/office/drawing/2014/main" id="{5095B870-1EF0-DF3C-3BD1-C1CC322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768" y="1336947"/>
            <a:ext cx="1950854" cy="433794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4B2AD856-146E-80EA-EB21-1B75518F16F0}"/>
              </a:ext>
            </a:extLst>
          </p:cNvPr>
          <p:cNvSpPr/>
          <p:nvPr/>
        </p:nvSpPr>
        <p:spPr>
          <a:xfrm>
            <a:off x="838200" y="1267326"/>
            <a:ext cx="2163535" cy="45078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Failed to load:</a:t>
            </a:r>
            <a:br>
              <a:rPr lang="en-GB" dirty="0"/>
            </a:br>
            <a:r>
              <a:rPr lang="en-GB" dirty="0"/>
              <a:t>Image of commands menu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813D47-D934-B7C8-709D-51EE23175EED}"/>
              </a:ext>
            </a:extLst>
          </p:cNvPr>
          <p:cNvSpPr/>
          <p:nvPr/>
        </p:nvSpPr>
        <p:spPr>
          <a:xfrm>
            <a:off x="838200" y="5775158"/>
            <a:ext cx="2163535" cy="56506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Commands Menu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B18B00-2DC3-7F8A-1AC5-89F44028D025}"/>
              </a:ext>
            </a:extLst>
          </p:cNvPr>
          <p:cNvSpPr/>
          <p:nvPr/>
        </p:nvSpPr>
        <p:spPr>
          <a:xfrm>
            <a:off x="4827814" y="1267326"/>
            <a:ext cx="2163535" cy="45078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Failed to load:</a:t>
            </a:r>
            <a:br>
              <a:rPr lang="en-GB" dirty="0"/>
            </a:br>
            <a:r>
              <a:rPr lang="en-GB" dirty="0"/>
              <a:t>Image of filter menu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825264C-29B5-4676-0C75-C85ABC126E05}"/>
              </a:ext>
            </a:extLst>
          </p:cNvPr>
          <p:cNvSpPr/>
          <p:nvPr/>
        </p:nvSpPr>
        <p:spPr>
          <a:xfrm>
            <a:off x="4827814" y="5775158"/>
            <a:ext cx="2163535" cy="56506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Filter Menu</a:t>
            </a:r>
          </a:p>
        </p:txBody>
      </p:sp>
      <p:pic>
        <p:nvPicPr>
          <p:cNvPr id="47" name="Picture 46" descr="A grey background with small dots&#10;&#10;Description automatically generated">
            <a:extLst>
              <a:ext uri="{FF2B5EF4-FFF2-40B4-BE49-F238E27FC236}">
                <a16:creationId xmlns:a16="http://schemas.microsoft.com/office/drawing/2014/main" id="{74C1ABDF-B94C-DD1E-B7ED-3E3499F28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54" y="1352272"/>
            <a:ext cx="1950854" cy="4337941"/>
          </a:xfrm>
          <a:prstGeom prst="rect">
            <a:avLst/>
          </a:prstGeom>
        </p:spPr>
      </p:pic>
      <p:pic>
        <p:nvPicPr>
          <p:cNvPr id="51" name="Picture 50" descr="A screenshot of a computer&#10;&#10;Description automatically generated">
            <a:extLst>
              <a:ext uri="{FF2B5EF4-FFF2-40B4-BE49-F238E27FC236}">
                <a16:creationId xmlns:a16="http://schemas.microsoft.com/office/drawing/2014/main" id="{8C461F02-5E33-ACDE-223D-EBBAABC95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73" y="1352272"/>
            <a:ext cx="1937787" cy="43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B10C96C55707479F6330FB40E5F7F8" ma:contentTypeVersion="4" ma:contentTypeDescription="Create a new document." ma:contentTypeScope="" ma:versionID="ef7fa00f24a125476403d2a1c0a8668a">
  <xsd:schema xmlns:xsd="http://www.w3.org/2001/XMLSchema" xmlns:xs="http://www.w3.org/2001/XMLSchema" xmlns:p="http://schemas.microsoft.com/office/2006/metadata/properties" xmlns:ns3="d5c85d0c-9d1d-4919-aa39-a26040f3f81f" targetNamespace="http://schemas.microsoft.com/office/2006/metadata/properties" ma:root="true" ma:fieldsID="ef525e62b5dde10ecb097268e90c6a2e" ns3:_="">
    <xsd:import namespace="d5c85d0c-9d1d-4919-aa39-a26040f3f81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85d0c-9d1d-4919-aa39-a26040f3f8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A756E6-9033-48D7-9DA8-CD2AA77D8A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C471B5-0B32-4B2F-960C-73AADDDB22B7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d5c85d0c-9d1d-4919-aa39-a26040f3f81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FCFC5BC-6FB0-4805-8A5F-01239FF682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c85d0c-9d1d-4919-aa39-a26040f3f8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613</Words>
  <Application>Microsoft Office PowerPoint</Application>
  <PresentationFormat>Widescreen</PresentationFormat>
  <Paragraphs>150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Project work: DBHost</vt:lpstr>
      <vt:lpstr>Purpose of the application:</vt:lpstr>
      <vt:lpstr>Architecture</vt:lpstr>
      <vt:lpstr>Example scenario</vt:lpstr>
      <vt:lpstr>Site display on Desktop</vt:lpstr>
      <vt:lpstr>Site display on Desktop</vt:lpstr>
      <vt:lpstr>Site display on Desktop</vt:lpstr>
      <vt:lpstr>Site display on Mobile</vt:lpstr>
      <vt:lpstr>Site display on Mobile</vt:lpstr>
      <vt:lpstr>Changes</vt:lpstr>
      <vt:lpstr>Video demonstration of the website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Szabó, Tibor Péter</dc:creator>
  <cp:lastModifiedBy>Szabó, Tibor Péter</cp:lastModifiedBy>
  <cp:revision>44</cp:revision>
  <dcterms:created xsi:type="dcterms:W3CDTF">2023-08-22T18:34:29Z</dcterms:created>
  <dcterms:modified xsi:type="dcterms:W3CDTF">2023-09-06T18:44:35Z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0x010100CCB10C96C55707479F6330FB40E5F7F8</vt:lpwstr>
  </property>
</Properties>
</file>